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74" r:id="rId9"/>
    <p:sldId id="262" r:id="rId10"/>
    <p:sldId id="263" r:id="rId11"/>
    <p:sldId id="264" r:id="rId12"/>
    <p:sldId id="275" r:id="rId13"/>
    <p:sldId id="265" r:id="rId14"/>
    <p:sldId id="266" r:id="rId15"/>
    <p:sldId id="267" r:id="rId16"/>
    <p:sldId id="268" r:id="rId17"/>
    <p:sldId id="269" r:id="rId18"/>
    <p:sldId id="270" r:id="rId19"/>
    <p:sldId id="272" r:id="rId20"/>
    <p:sldId id="273" r:id="rId21"/>
    <p:sldId id="276" r:id="rId22"/>
    <p:sldId id="277" r:id="rId23"/>
    <p:sldId id="278" r:id="rId24"/>
    <p:sldId id="279" r:id="rId25"/>
    <p:sldId id="286" r:id="rId26"/>
    <p:sldId id="280" r:id="rId27"/>
    <p:sldId id="281" r:id="rId28"/>
    <p:sldId id="282" r:id="rId29"/>
    <p:sldId id="283" r:id="rId30"/>
    <p:sldId id="284" r:id="rId31"/>
    <p:sldId id="287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39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984" y="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95165-B5B9-4D33-A520-D14A269A6CA2}" type="datetimeFigureOut">
              <a:rPr lang="ru-RU"/>
              <a:pPr>
                <a:defRPr/>
              </a:pPr>
              <a:t>26.10.2015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EA030-7CCB-48EC-BC8C-9059D5E188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C9099-67FA-4426-BDDC-D2C74E374A24}" type="datetimeFigureOut">
              <a:rPr lang="ru-RU"/>
              <a:pPr>
                <a:defRPr/>
              </a:pPr>
              <a:t>26.10.2015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C094C-46FA-4A0E-AA6E-2A34E4BE51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01D50-0EE4-4F46-AE90-A04B7F5396FF}" type="datetimeFigureOut">
              <a:rPr lang="ru-RU"/>
              <a:pPr>
                <a:defRPr/>
              </a:pPr>
              <a:t>26.10.2015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F463C-1931-405C-A00B-8C44359A00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CC339-DE4F-4BBF-8A89-F4FFBB4DC456}" type="datetimeFigureOut">
              <a:rPr lang="ru-RU"/>
              <a:pPr>
                <a:defRPr/>
              </a:pPr>
              <a:t>26.10.2015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88E42-8461-44DF-BD30-6A5E5BF3CD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FFD8D-B9AB-4D5E-80D2-42934A25C7E8}" type="datetimeFigureOut">
              <a:rPr lang="ru-RU"/>
              <a:pPr>
                <a:defRPr/>
              </a:pPr>
              <a:t>26.10.2015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3296F-BA72-4C93-8CC0-3D73EC248F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ECDEA-A674-4116-82BC-A90CA80A039C}" type="datetimeFigureOut">
              <a:rPr lang="ru-RU"/>
              <a:pPr>
                <a:defRPr/>
              </a:pPr>
              <a:t>26.10.2015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75B6B-A28B-4B5A-9725-9C3E5F05A0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2B670-4C92-4191-9033-0D4ED30F10CA}" type="datetimeFigureOut">
              <a:rPr lang="ru-RU"/>
              <a:pPr>
                <a:defRPr/>
              </a:pPr>
              <a:t>26.10.2015</a:t>
            </a:fld>
            <a:endParaRPr lang="ru-RU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9E4AF-1BC4-48BF-A2E9-F787CB97CC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15F36-AD3C-46C9-AE3B-BF060FB0BA3B}" type="datetimeFigureOut">
              <a:rPr lang="ru-RU"/>
              <a:pPr>
                <a:defRPr/>
              </a:pPr>
              <a:t>26.10.2015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F65D8-C4DD-4876-8439-F33CB25BCC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27200-BF60-4684-8CC8-BAD5037A2994}" type="datetimeFigureOut">
              <a:rPr lang="ru-RU"/>
              <a:pPr>
                <a:defRPr/>
              </a:pPr>
              <a:t>26.10.2015</a:t>
            </a:fld>
            <a:endParaRPr lang="ru-RU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17BBA-2535-4587-9196-303F3177B2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DA272-043D-4C24-9C43-6B3E8A3EE6E5}" type="datetimeFigureOut">
              <a:rPr lang="ru-RU"/>
              <a:pPr>
                <a:defRPr/>
              </a:pPr>
              <a:t>26.10.2015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364F4-2270-47C6-9957-F44C41B9D0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C9437-EE84-4728-AE82-55495E01A81B}" type="datetimeFigureOut">
              <a:rPr lang="ru-RU"/>
              <a:pPr>
                <a:defRPr/>
              </a:pPr>
              <a:t>26.10.2015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D95CC-F7C3-478D-932E-B4DAC5E95A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7B65F8-DDF3-42CE-B7CF-C2DBE3C11BD1}" type="datetimeFigureOut">
              <a:rPr lang="ru-RU"/>
              <a:pPr>
                <a:defRPr/>
              </a:pPr>
              <a:t>26.10.2015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B84A4BA-A649-4CA2-B5BD-09DF0A74A7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84" r:id="rId9"/>
    <p:sldLayoutId id="2147483675" r:id="rId10"/>
    <p:sldLayoutId id="214748367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5BD078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5BD078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A5D028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altai-sayan.ru/news/465/2007-09-11_2-1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slavonic.iptelecom.net.ua/vybor/photokarelia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gazeta.sebastopol.ua/image/1001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rosconcert.com/ic/pix.lenta.ru/news/2007/08/21/smog/picture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348880"/>
            <a:ext cx="7851648" cy="165618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FFC000"/>
                </a:solidFill>
              </a:rPr>
              <a:t>Чрезвычайные ситуации природного  характера</a:t>
            </a:r>
            <a:endParaRPr lang="ru-RU" sz="3600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457200" y="765175"/>
            <a:ext cx="8229600" cy="1223963"/>
          </a:xfrm>
        </p:spPr>
        <p:txBody>
          <a:bodyPr/>
          <a:lstStyle/>
          <a:p>
            <a:r>
              <a:rPr lang="ru-RU" sz="5400" b="1" i="1" smtClean="0">
                <a:solidFill>
                  <a:srgbClr val="FFC000"/>
                </a:solidFill>
              </a:rPr>
              <a:t>Магма –</a:t>
            </a:r>
            <a:endParaRPr lang="ru-RU" smtClean="0">
              <a:solidFill>
                <a:srgbClr val="FFC000"/>
              </a:solidFill>
            </a:endParaRPr>
          </a:p>
        </p:txBody>
      </p:sp>
      <p:sp>
        <p:nvSpPr>
          <p:cNvPr id="22530" name="Объект 2"/>
          <p:cNvSpPr>
            <a:spLocks noGrp="1"/>
          </p:cNvSpPr>
          <p:nvPr>
            <p:ph idx="1"/>
          </p:nvPr>
        </p:nvSpPr>
        <p:spPr>
          <a:xfrm>
            <a:off x="4284663" y="1412875"/>
            <a:ext cx="4402137" cy="4911725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ru-RU" b="1" smtClean="0"/>
              <a:t> </a:t>
            </a:r>
            <a:r>
              <a:rPr lang="ru-RU" b="1" smtClean="0">
                <a:solidFill>
                  <a:srgbClr val="FFFF00"/>
                </a:solidFill>
              </a:rPr>
              <a:t>это расплавленная масса, которая может подниматься с парами воды и газами из глубины наверх. </a:t>
            </a:r>
          </a:p>
          <a:p>
            <a:pPr marL="0" indent="0">
              <a:buFont typeface="Wingdings 2" pitchFamily="18" charset="2"/>
              <a:buNone/>
            </a:pPr>
            <a:r>
              <a:rPr lang="ru-RU" b="1" smtClean="0">
                <a:solidFill>
                  <a:srgbClr val="FFFF00"/>
                </a:solidFill>
              </a:rPr>
              <a:t>Когда магма изливается из отверстий (кратер, жерло) ее называют </a:t>
            </a:r>
            <a:r>
              <a:rPr lang="ru-RU" sz="4000" b="1" i="1" smtClean="0">
                <a:solidFill>
                  <a:srgbClr val="FFC000"/>
                </a:solidFill>
              </a:rPr>
              <a:t>лавой</a:t>
            </a:r>
            <a:r>
              <a:rPr lang="ru-RU" b="1" smtClean="0">
                <a:solidFill>
                  <a:srgbClr val="FFC000"/>
                </a:solidFill>
              </a:rPr>
              <a:t>. </a:t>
            </a:r>
          </a:p>
          <a:p>
            <a:pPr marL="0" indent="0"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492375"/>
            <a:ext cx="3527425" cy="384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755650" y="549275"/>
            <a:ext cx="8229600" cy="2347913"/>
          </a:xfrm>
        </p:spPr>
        <p:txBody>
          <a:bodyPr/>
          <a:lstStyle/>
          <a:p>
            <a:pPr marL="609600" indent="-609600"/>
            <a:r>
              <a:rPr lang="ru-RU" sz="40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Что делать, если извержение </a:t>
            </a:r>
            <a:br>
              <a:rPr lang="ru-RU" sz="4000" b="1" smtClean="0">
                <a:solidFill>
                  <a:srgbClr val="FF0000"/>
                </a:solidFill>
                <a:latin typeface="Arial" charset="0"/>
                <a:cs typeface="Arial" charset="0"/>
              </a:rPr>
            </a:br>
            <a:r>
              <a:rPr lang="ru-RU" sz="40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застигло вас на улице?</a:t>
            </a:r>
            <a:r>
              <a:rPr lang="ru-RU" sz="5400" b="1" i="1" smtClean="0">
                <a:solidFill>
                  <a:schemeClr val="folHlink"/>
                </a:solidFill>
              </a:rPr>
              <a:t/>
            </a:r>
            <a:br>
              <a:rPr lang="ru-RU" sz="5400" b="1" i="1" smtClean="0">
                <a:solidFill>
                  <a:schemeClr val="folHlink"/>
                </a:solidFill>
              </a:rPr>
            </a:br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191000"/>
          </a:xfrm>
        </p:spPr>
        <p:txBody>
          <a:bodyPr>
            <a:normAutofit/>
          </a:bodyPr>
          <a:lstStyle/>
          <a:p>
            <a:pPr marL="609600" indent="-60960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b="1" dirty="0">
                <a:solidFill>
                  <a:srgbClr val="FFFF00"/>
                </a:solidFill>
              </a:rPr>
              <a:t>Если вы едете на машине, то колеса обязательно увязнут в слое пепла. Машину надо оставить и выбираться пешком.</a:t>
            </a:r>
          </a:p>
          <a:p>
            <a:pPr marL="609600" indent="-60960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b="1" dirty="0">
                <a:solidFill>
                  <a:srgbClr val="FFFF00"/>
                </a:solidFill>
              </a:rPr>
              <a:t>Необходимо опасаться шаров из раскаленной пыли и газов (бомб).</a:t>
            </a:r>
          </a:p>
          <a:p>
            <a:pPr marL="609600" indent="-60960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b="1" dirty="0">
                <a:solidFill>
                  <a:srgbClr val="FFFF00"/>
                </a:solidFill>
              </a:rPr>
              <a:t>Обязательно не поддаваться панике и постараться эвакуироваться в безопасный район.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3" y="1052513"/>
            <a:ext cx="8229600" cy="4821237"/>
          </a:xfrm>
        </p:spPr>
        <p:txBody>
          <a:bodyPr>
            <a:normAutofit/>
          </a:bodyPr>
          <a:lstStyle/>
          <a:p>
            <a:pPr marL="0" indent="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7200" dirty="0" smtClean="0">
                <a:solidFill>
                  <a:srgbClr val="FFFF00"/>
                </a:solidFill>
                <a:latin typeface="+mj-lt"/>
              </a:rPr>
              <a:t>физкультминутка</a:t>
            </a:r>
            <a:endParaRPr lang="ru-RU" sz="7200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79700" y="2476500"/>
            <a:ext cx="32004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487363" y="-1169988"/>
            <a:ext cx="8229600" cy="3962401"/>
          </a:xfrm>
        </p:spPr>
        <p:txBody>
          <a:bodyPr/>
          <a:lstStyle/>
          <a:p>
            <a:pPr algn="ctr"/>
            <a:r>
              <a:rPr lang="ru-RU" sz="400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Неконтролируемое горение, приводящее к ущербу и возможным жертвам </a:t>
            </a: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ПОЖАР</a:t>
            </a: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25602" name="Объект 2"/>
          <p:cNvSpPr>
            <a:spLocks noGrp="1"/>
          </p:cNvSpPr>
          <p:nvPr>
            <p:ph idx="1"/>
          </p:nvPr>
        </p:nvSpPr>
        <p:spPr>
          <a:xfrm>
            <a:off x="465138" y="3343275"/>
            <a:ext cx="8229600" cy="2852738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159000" y="2192338"/>
            <a:ext cx="4752975" cy="1150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</a:rPr>
              <a:t>Виды лесных пожаров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5138" y="3987800"/>
            <a:ext cx="2665412" cy="1008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FF00"/>
                </a:solidFill>
              </a:rPr>
              <a:t>низовой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81400" y="3987800"/>
            <a:ext cx="2520950" cy="933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C000"/>
                </a:solidFill>
              </a:rPr>
              <a:t>верховой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551613" y="3913188"/>
            <a:ext cx="2449512" cy="1008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FF00"/>
                </a:solidFill>
              </a:rPr>
              <a:t>подземный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06400" y="5588000"/>
            <a:ext cx="1655763" cy="576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</a:rPr>
              <a:t>устойчивый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59000" y="5540375"/>
            <a:ext cx="1512888" cy="623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FF00"/>
                </a:solidFill>
              </a:rPr>
              <a:t>беглый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59225" y="5540375"/>
            <a:ext cx="1765300" cy="623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FF00"/>
                </a:solidFill>
              </a:rPr>
              <a:t>устойчивый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795963" y="5535613"/>
            <a:ext cx="1512887" cy="623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FF00"/>
                </a:solidFill>
              </a:rPr>
              <a:t>беглый</a:t>
            </a:r>
          </a:p>
        </p:txBody>
      </p:sp>
      <p:cxnSp>
        <p:nvCxnSpPr>
          <p:cNvPr id="26" name="Прямая со стрелкой 25"/>
          <p:cNvCxnSpPr/>
          <p:nvPr/>
        </p:nvCxnSpPr>
        <p:spPr>
          <a:xfrm flipH="1">
            <a:off x="2411413" y="3343275"/>
            <a:ext cx="504825" cy="5699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25602" idx="0"/>
          </p:cNvCxnSpPr>
          <p:nvPr/>
        </p:nvCxnSpPr>
        <p:spPr>
          <a:xfrm>
            <a:off x="4579938" y="3343275"/>
            <a:ext cx="0" cy="5699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6300788" y="3343275"/>
            <a:ext cx="611187" cy="5699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>
            <a:off x="1116013" y="4995863"/>
            <a:ext cx="360362" cy="5921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2663825" y="4995863"/>
            <a:ext cx="252413" cy="539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H="1">
            <a:off x="4427538" y="4921250"/>
            <a:ext cx="107950" cy="619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5364163" y="4921250"/>
            <a:ext cx="738187" cy="6143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395288" y="476250"/>
            <a:ext cx="8085137" cy="1143000"/>
          </a:xfrm>
        </p:spPr>
        <p:txBody>
          <a:bodyPr/>
          <a:lstStyle/>
          <a:p>
            <a:r>
              <a:rPr lang="ru-RU" b="1" smtClean="0">
                <a:solidFill>
                  <a:srgbClr val="FF3300"/>
                </a:solidFill>
              </a:rPr>
              <a:t>Низовой устойчивый пожар</a:t>
            </a:r>
            <a:endParaRPr lang="ru-RU" smtClean="0"/>
          </a:p>
        </p:txBody>
      </p:sp>
      <p:sp>
        <p:nvSpPr>
          <p:cNvPr id="26626" name="Объект 2"/>
          <p:cNvSpPr>
            <a:spLocks noGrp="1"/>
          </p:cNvSpPr>
          <p:nvPr>
            <p:ph idx="1"/>
          </p:nvPr>
        </p:nvSpPr>
        <p:spPr>
          <a:xfrm>
            <a:off x="468313" y="2370138"/>
            <a:ext cx="3538537" cy="4389437"/>
          </a:xfrm>
        </p:spPr>
        <p:txBody>
          <a:bodyPr/>
          <a:lstStyle/>
          <a:p>
            <a:r>
              <a:rPr lang="ru-RU" b="1" smtClean="0">
                <a:solidFill>
                  <a:srgbClr val="FFFF00"/>
                </a:solidFill>
              </a:rPr>
              <a:t>Обгорает лесная подстилка, корни деревьев, гибнет подлесок.</a:t>
            </a:r>
          </a:p>
          <a:p>
            <a:endParaRPr lang="ru-RU" smtClean="0"/>
          </a:p>
        </p:txBody>
      </p:sp>
      <p:pic>
        <p:nvPicPr>
          <p:cNvPr id="26627" name="Рисунок 5" descr="Картинка 89 из 383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1844675"/>
            <a:ext cx="4464050" cy="4660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smtClean="0">
                <a:solidFill>
                  <a:srgbClr val="FF3300"/>
                </a:solidFill>
              </a:rPr>
              <a:t>Верховые пожары</a:t>
            </a:r>
            <a:endParaRPr lang="ru-RU" smtClean="0"/>
          </a:p>
        </p:txBody>
      </p:sp>
      <p:sp>
        <p:nvSpPr>
          <p:cNvPr id="27650" name="Объект 2"/>
          <p:cNvSpPr>
            <a:spLocks noGrp="1"/>
          </p:cNvSpPr>
          <p:nvPr>
            <p:ph idx="1"/>
          </p:nvPr>
        </p:nvSpPr>
        <p:spPr>
          <a:xfrm>
            <a:off x="457200" y="2276475"/>
            <a:ext cx="4330700" cy="40481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b="1" smtClean="0">
                <a:solidFill>
                  <a:srgbClr val="FFFF00"/>
                </a:solidFill>
              </a:rPr>
              <a:t>Возникают  в засушливую погоду при сильных ветрах. </a:t>
            </a:r>
          </a:p>
          <a:p>
            <a:pPr>
              <a:lnSpc>
                <a:spcPct val="90000"/>
              </a:lnSpc>
            </a:pPr>
            <a:r>
              <a:rPr lang="ru-RU" b="1" smtClean="0">
                <a:solidFill>
                  <a:srgbClr val="FFFF00"/>
                </a:solidFill>
              </a:rPr>
              <a:t>В молодняках  низовой пожар из-за низко опущенных крон переходит в верховой даже при слабом ветре.</a:t>
            </a:r>
            <a:r>
              <a:rPr lang="ru-RU" smtClean="0">
                <a:solidFill>
                  <a:srgbClr val="FFFF00"/>
                </a:solidFill>
              </a:rPr>
              <a:t> </a:t>
            </a:r>
          </a:p>
          <a:p>
            <a:endParaRPr lang="ru-RU" smtClean="0"/>
          </a:p>
        </p:txBody>
      </p:sp>
      <p:pic>
        <p:nvPicPr>
          <p:cNvPr id="27651" name="Рисунок 8" descr="Картинка 48 из 414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1916113"/>
            <a:ext cx="3671888" cy="4537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258763" y="260350"/>
            <a:ext cx="8229600" cy="1143000"/>
          </a:xfrm>
        </p:spPr>
        <p:txBody>
          <a:bodyPr/>
          <a:lstStyle/>
          <a:p>
            <a:r>
              <a:rPr lang="ru-RU" b="1" smtClean="0">
                <a:solidFill>
                  <a:srgbClr val="FF3300"/>
                </a:solidFill>
              </a:rPr>
              <a:t>    Огненный шторм</a:t>
            </a:r>
            <a:endParaRPr lang="ru-RU" smtClean="0"/>
          </a:p>
        </p:txBody>
      </p:sp>
      <p:sp>
        <p:nvSpPr>
          <p:cNvPr id="2867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8675" name="Рисунок 5" descr="Картинка 59 из 87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00213"/>
            <a:ext cx="8748713" cy="5157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676" name="Прямоугольник 5"/>
          <p:cNvSpPr>
            <a:spLocks noChangeArrowheads="1"/>
          </p:cNvSpPr>
          <p:nvPr/>
        </p:nvSpPr>
        <p:spPr bwMode="auto">
          <a:xfrm>
            <a:off x="5651500" y="1674813"/>
            <a:ext cx="3097213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FF0000"/>
                </a:solidFill>
                <a:latin typeface="Constantia" pitchFamily="18" charset="0"/>
              </a:rPr>
              <a:t>Это вихрь раскаленного воздуха, обращающий в пепел всё на своем пути. </a:t>
            </a:r>
          </a:p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FF0000"/>
                </a:solidFill>
                <a:latin typeface="Constantia" pitchFamily="18" charset="0"/>
              </a:rPr>
              <a:t>   Скорость – 200 км/час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    </a:t>
            </a:r>
            <a:r>
              <a:rPr lang="ru-RU" b="1" smtClean="0">
                <a:solidFill>
                  <a:srgbClr val="FFC000"/>
                </a:solidFill>
              </a:rPr>
              <a:t>ТОРФЯНЫЕ ПОЖАРЫ</a:t>
            </a:r>
            <a:endParaRPr lang="ru-RU" smtClean="0">
              <a:solidFill>
                <a:srgbClr val="FFC000"/>
              </a:solidFill>
            </a:endParaRPr>
          </a:p>
        </p:txBody>
      </p:sp>
      <p:pic>
        <p:nvPicPr>
          <p:cNvPr id="29698" name="Рисунок 7" descr="Картинка 13 из 259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23850" y="4149725"/>
            <a:ext cx="3238500" cy="2428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699" name="Прямоугольник 4"/>
          <p:cNvSpPr>
            <a:spLocks noChangeArrowheads="1"/>
          </p:cNvSpPr>
          <p:nvPr/>
        </p:nvSpPr>
        <p:spPr bwMode="auto">
          <a:xfrm>
            <a:off x="3724275" y="2565400"/>
            <a:ext cx="4572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FF00"/>
                </a:solidFill>
                <a:latin typeface="Constantia" pitchFamily="18" charset="0"/>
              </a:rPr>
              <a:t>Торф горит под землей без доступа воздуха и даже под водой!</a:t>
            </a:r>
          </a:p>
          <a:p>
            <a:pPr>
              <a:spcBef>
                <a:spcPct val="50000"/>
              </a:spcBef>
            </a:pPr>
            <a:r>
              <a:rPr lang="ru-RU" b="1">
                <a:solidFill>
                  <a:srgbClr val="FFFF00"/>
                </a:solidFill>
                <a:latin typeface="Constantia" pitchFamily="18" charset="0"/>
              </a:rPr>
              <a:t>Причина  –  лесной пожар.</a:t>
            </a:r>
          </a:p>
          <a:p>
            <a:pPr>
              <a:spcBef>
                <a:spcPct val="50000"/>
              </a:spcBef>
            </a:pPr>
            <a:r>
              <a:rPr lang="ru-RU" b="1">
                <a:solidFill>
                  <a:srgbClr val="FFFF00"/>
                </a:solidFill>
                <a:latin typeface="Constantia" pitchFamily="18" charset="0"/>
              </a:rPr>
              <a:t>Признак пожара – горячая земля и дым из почвы.</a:t>
            </a:r>
          </a:p>
        </p:txBody>
      </p:sp>
      <p:sp>
        <p:nvSpPr>
          <p:cNvPr id="29700" name="Прямоугольник 5"/>
          <p:cNvSpPr>
            <a:spLocks noChangeArrowheads="1"/>
          </p:cNvSpPr>
          <p:nvPr/>
        </p:nvSpPr>
        <p:spPr bwMode="auto">
          <a:xfrm>
            <a:off x="4211638" y="5661025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FF00"/>
                </a:solidFill>
                <a:latin typeface="Constantia" pitchFamily="18" charset="0"/>
              </a:rPr>
              <a:t>Торфяной пожар во Владимирской области</a:t>
            </a:r>
          </a:p>
        </p:txBody>
      </p:sp>
      <p:cxnSp>
        <p:nvCxnSpPr>
          <p:cNvPr id="8" name="Прямая со стрелкой 7"/>
          <p:cNvCxnSpPr>
            <a:stCxn id="29700" idx="1"/>
          </p:cNvCxnSpPr>
          <p:nvPr/>
        </p:nvCxnSpPr>
        <p:spPr>
          <a:xfrm flipH="1" flipV="1">
            <a:off x="3708400" y="5984875"/>
            <a:ext cx="50323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smtClean="0">
                <a:solidFill>
                  <a:srgbClr val="FFC000"/>
                </a:solidFill>
                <a:latin typeface="Arial" charset="0"/>
                <a:cs typeface="Arial" charset="0"/>
              </a:rPr>
              <a:t>Наводнением</a:t>
            </a:r>
          </a:p>
        </p:txBody>
      </p:sp>
      <p:sp>
        <p:nvSpPr>
          <p:cNvPr id="3072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smtClean="0">
                <a:solidFill>
                  <a:srgbClr val="FFFF00"/>
                </a:solidFill>
              </a:rPr>
              <a:t>называют затопление водой местности в результате подъёма воды в реке, озере или море, вызванное обильным притоком воды в снеготаяния или ливней, ветровыми нагонами, порывами плотин и другими причинами.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3716338"/>
            <a:ext cx="39624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1125538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C000"/>
                </a:solidFill>
              </a:rPr>
              <a:t>Действия населения</a:t>
            </a:r>
            <a:br>
              <a:rPr lang="ru-RU" b="1" dirty="0" smtClean="0">
                <a:solidFill>
                  <a:srgbClr val="FFC000"/>
                </a:solidFill>
              </a:rPr>
            </a:br>
            <a:r>
              <a:rPr lang="ru-RU" b="1" dirty="0" smtClean="0">
                <a:solidFill>
                  <a:srgbClr val="FFC000"/>
                </a:solidFill>
              </a:rPr>
              <a:t> во время наводнения: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750" y="2276475"/>
            <a:ext cx="8229600" cy="4389438"/>
          </a:xfrm>
        </p:spPr>
        <p:txBody>
          <a:bodyPr>
            <a:normAutofit lnSpcReduction="10000"/>
          </a:bodyPr>
          <a:lstStyle/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dirty="0">
                <a:solidFill>
                  <a:srgbClr val="FFFF00"/>
                </a:solidFill>
              </a:rPr>
              <a:t>предупредите соседей и помогите детям, старикам, инвалидам;</a:t>
            </a:r>
            <a:br>
              <a:rPr lang="ru-RU" b="1" dirty="0">
                <a:solidFill>
                  <a:srgbClr val="FFFF00"/>
                </a:solidFill>
              </a:rPr>
            </a:br>
            <a:r>
              <a:rPr lang="ru-RU" b="1" dirty="0">
                <a:solidFill>
                  <a:srgbClr val="FFFF00"/>
                </a:solidFill>
              </a:rPr>
              <a:t>- постоянно слушайте радио, чтобы получать известия о развитии бедствия;</a:t>
            </a:r>
            <a:br>
              <a:rPr lang="ru-RU" b="1" dirty="0">
                <a:solidFill>
                  <a:srgbClr val="FFFF00"/>
                </a:solidFill>
              </a:rPr>
            </a:br>
            <a:r>
              <a:rPr lang="ru-RU" b="1" dirty="0">
                <a:solidFill>
                  <a:srgbClr val="FFFF00"/>
                </a:solidFill>
              </a:rPr>
              <a:t>- по сигналу оповещения об угрозе наводнения и об эвакуации в установленном порядке выходите (выезжайте) из опасной зоны в назначенный безопасный район или на возвышенные участки местности, захватив с собой документы, ценности, необходимые вещи и двухсуточный запас непортящихся продуктов питания;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0802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Чрезвычайная ситуация -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33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smtClean="0">
                <a:solidFill>
                  <a:srgbClr val="FFFF00"/>
                </a:solidFill>
              </a:rPr>
              <a:t>Это обстановка на определенной территории, сложившаяся в результате аварии, опасного природного явления катастрофы, стихийного или иного бедствия, которые могут повлечь за собой человеческие жертвы, ущерб здоровью людей или окружающей природной среде, значительные материальные потери и нарушение условий жизнедеятельности людей.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C000"/>
                </a:solidFill>
              </a:rPr>
              <a:t>    Снежные лавины</a:t>
            </a:r>
          </a:p>
        </p:txBody>
      </p:sp>
      <p:pic>
        <p:nvPicPr>
          <p:cNvPr id="32770" name="Содержимое 4" descr="1204788137_0244_446x48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1916113"/>
            <a:ext cx="4078287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771" name="Прямоугольник 4"/>
          <p:cNvSpPr>
            <a:spLocks noChangeArrowheads="1"/>
          </p:cNvSpPr>
          <p:nvPr/>
        </p:nvSpPr>
        <p:spPr bwMode="auto">
          <a:xfrm>
            <a:off x="5849938" y="1341438"/>
            <a:ext cx="2970212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975">
              <a:lnSpc>
                <a:spcPct val="90000"/>
              </a:lnSpc>
            </a:pPr>
            <a:r>
              <a:rPr lang="ru-RU" sz="2800" b="1">
                <a:solidFill>
                  <a:srgbClr val="FFFF00"/>
                </a:solidFill>
                <a:latin typeface="Constantia" pitchFamily="18" charset="0"/>
              </a:rPr>
              <a:t>— масса   снега, падающая или соскальзывающая со склонов гор.</a:t>
            </a:r>
          </a:p>
        </p:txBody>
      </p:sp>
      <p:sp>
        <p:nvSpPr>
          <p:cNvPr id="32772" name="Прямоугольник 5"/>
          <p:cNvSpPr>
            <a:spLocks noChangeArrowheads="1"/>
          </p:cNvSpPr>
          <p:nvPr/>
        </p:nvSpPr>
        <p:spPr bwMode="auto">
          <a:xfrm>
            <a:off x="5292725" y="3716338"/>
            <a:ext cx="3527425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975"/>
            <a:r>
              <a:rPr lang="ru-RU" sz="2000" b="1">
                <a:solidFill>
                  <a:srgbClr val="FFFF00"/>
                </a:solidFill>
                <a:latin typeface="Constantia" pitchFamily="18" charset="0"/>
              </a:rPr>
              <a:t>Сход лавины из сухого снега может сопровождается образованием снеговоздушной  волны, производящей значительные разрушения</a:t>
            </a:r>
            <a:r>
              <a:rPr lang="ru-RU" b="1">
                <a:latin typeface="Constantia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>
          <a:xfrm>
            <a:off x="468313" y="1125538"/>
            <a:ext cx="8229600" cy="1143000"/>
          </a:xfrm>
        </p:spPr>
        <p:txBody>
          <a:bodyPr/>
          <a:lstStyle/>
          <a:p>
            <a:r>
              <a:rPr lang="ru-RU" sz="4800" b="1" smtClean="0">
                <a:solidFill>
                  <a:srgbClr val="FFC000"/>
                </a:solidFill>
              </a:rPr>
              <a:t>    На пути лавина – ваши     действия: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067175" y="2443163"/>
            <a:ext cx="4630738" cy="4387850"/>
          </a:xfrm>
        </p:spPr>
        <p:txBody>
          <a:bodyPr>
            <a:normAutofit lnSpcReduction="10000"/>
          </a:bodyPr>
          <a:lstStyle/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dirty="0" smtClean="0">
                <a:solidFill>
                  <a:srgbClr val="FFFF00"/>
                </a:solidFill>
              </a:rPr>
              <a:t>Будьте внимательны к первым признакам схода лавин-это звуки трескающегося льда, белая пыль, катящиеся в низ снежные комья.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dirty="0" smtClean="0">
                <a:solidFill>
                  <a:srgbClr val="FFFF00"/>
                </a:solidFill>
              </a:rPr>
              <a:t>Попытайтесь отбежать с её пути и забраться на высоту( на дерево, скалу), чтобы пропустить лавину под собой.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33795" name="Содержимое 4" descr="1310285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708275"/>
            <a:ext cx="3455988" cy="3162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600" b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  </a:t>
            </a:r>
            <a:r>
              <a:rPr lang="ru-RU" sz="6600" b="1" dirty="0" smtClean="0">
                <a:solidFill>
                  <a:schemeClr val="accent5">
                    <a:lumMod val="50000"/>
                  </a:schemeClr>
                </a:solidFill>
              </a:rPr>
              <a:t>Ураган-</a:t>
            </a:r>
            <a:endParaRPr lang="ru-RU" sz="6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738" y="1196975"/>
            <a:ext cx="4835525" cy="4389438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b="1" dirty="0" smtClean="0">
                <a:solidFill>
                  <a:srgbClr val="FFFF00"/>
                </a:solidFill>
              </a:rPr>
              <a:t>   это </a:t>
            </a:r>
            <a:r>
              <a:rPr lang="ru-RU" sz="2800" b="1" dirty="0">
                <a:solidFill>
                  <a:srgbClr val="FFFF00"/>
                </a:solidFill>
              </a:rPr>
              <a:t>атмосферный вихрь больших размеров со скоростью ветра до 120 км/ч, а в приземном слое – до 200 км/ч.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>
              <a:latin typeface="+mj-lt"/>
            </a:endParaRP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3789363"/>
            <a:ext cx="4267200" cy="2352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7200" b="1" dirty="0" smtClean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6600" b="1" dirty="0" smtClean="0">
                <a:solidFill>
                  <a:schemeClr val="accent5">
                    <a:lumMod val="50000"/>
                  </a:schemeClr>
                </a:solidFill>
              </a:rPr>
              <a:t>Буря </a:t>
            </a:r>
            <a:r>
              <a:rPr lang="ru-RU" sz="7200" b="1" dirty="0" smtClean="0">
                <a:solidFill>
                  <a:schemeClr val="accent5">
                    <a:lumMod val="50000"/>
                  </a:schemeClr>
                </a:solidFill>
              </a:rPr>
              <a:t>- </a:t>
            </a:r>
            <a:endParaRPr lang="ru-RU" sz="7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175" y="1196975"/>
            <a:ext cx="4906963" cy="5127625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dirty="0">
                <a:solidFill>
                  <a:srgbClr val="FFFF00"/>
                </a:solidFill>
              </a:rPr>
              <a:t>длительный, очень сильный ветер со скоростью более 20 м/с, наблюдается обычно при прохождении циклона и сопровождается сильным волнением на море и разрушениями на суше.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0213" y="2708275"/>
            <a:ext cx="3270250" cy="3097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600" dirty="0" smtClean="0">
                <a:solidFill>
                  <a:schemeClr val="accent5">
                    <a:lumMod val="50000"/>
                  </a:schemeClr>
                </a:solidFill>
              </a:rPr>
              <a:t>    Смерч-</a:t>
            </a:r>
            <a:endParaRPr lang="ru-RU" sz="6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838" y="1196975"/>
            <a:ext cx="5122862" cy="4389438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dirty="0" smtClean="0">
                <a:solidFill>
                  <a:srgbClr val="FFFF00"/>
                </a:solidFill>
              </a:rPr>
              <a:t>атмосферный </a:t>
            </a:r>
            <a:r>
              <a:rPr lang="ru-RU" b="1" dirty="0">
                <a:solidFill>
                  <a:srgbClr val="FFFF00"/>
                </a:solidFill>
              </a:rPr>
              <a:t>вихрь, возникающий в грозовом облаке и распространяющийся вниз, часто до самой поверхности Земли в виде темного облачного рукава или хобота диаметром в десятки и сотни метров</a:t>
            </a:r>
            <a:r>
              <a:rPr lang="ru-RU" b="1" dirty="0" smtClean="0">
                <a:solidFill>
                  <a:srgbClr val="FFFF00"/>
                </a:solidFill>
              </a:rPr>
              <a:t>. Существует </a:t>
            </a:r>
            <a:r>
              <a:rPr lang="ru-RU" b="1" dirty="0">
                <a:solidFill>
                  <a:srgbClr val="FFFF00"/>
                </a:solidFill>
              </a:rPr>
              <a:t>недолго, перемещаясь вместе с облаком.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2492375"/>
            <a:ext cx="3657600" cy="4071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981075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rgbClr val="FFC000"/>
                </a:solidFill>
              </a:rPr>
              <a:t>Правила поведения во время урагана, смерча.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2205038"/>
            <a:ext cx="8229600" cy="4389437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dirty="0">
                <a:solidFill>
                  <a:srgbClr val="FFFF00"/>
                </a:solidFill>
              </a:rPr>
              <a:t>Если ураган (буря, смерч) застал Вас в здании, отойдите от окон и займите безопасное место у стен внутренних помещений, в коридоре, у встроенных шкафов.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dirty="0">
                <a:solidFill>
                  <a:srgbClr val="FFFF00"/>
                </a:solidFill>
              </a:rPr>
              <a:t>Погасите огонь в печах, отключите электроэнергию.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dirty="0">
                <a:solidFill>
                  <a:srgbClr val="FFFF00"/>
                </a:solidFill>
              </a:rPr>
              <a:t>Если ураган, буря или смерч застали Вас на улицах населенного пункта, держитесь как можно дальше от легких построек, зданий, мостов, эстакад, линий электропередачи, деревьев.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</a:t>
            </a:r>
            <a:r>
              <a:rPr lang="ru-RU" sz="6600" dirty="0" smtClean="0">
                <a:solidFill>
                  <a:schemeClr val="accent5">
                    <a:lumMod val="75000"/>
                  </a:schemeClr>
                </a:solidFill>
              </a:rPr>
              <a:t>Оползень-</a:t>
            </a:r>
            <a:endParaRPr lang="ru-RU" sz="6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8914" name="Объект 2"/>
          <p:cNvSpPr>
            <a:spLocks noGrp="1"/>
          </p:cNvSpPr>
          <p:nvPr>
            <p:ph idx="1"/>
          </p:nvPr>
        </p:nvSpPr>
        <p:spPr>
          <a:xfrm>
            <a:off x="4572000" y="1196975"/>
            <a:ext cx="4043363" cy="4389438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ru-RU" b="1" smtClean="0">
                <a:solidFill>
                  <a:srgbClr val="FFFF00"/>
                </a:solidFill>
              </a:rPr>
              <a:t>скользящее смещение (сползание) масс грунтов и горных пород вниз по склонам гор и оврагов, крутых берегов морей, озер и рек под влиянием силы тяжести. </a:t>
            </a:r>
          </a:p>
        </p:txBody>
      </p:sp>
      <p:pic>
        <p:nvPicPr>
          <p:cNvPr id="38915" name="Содержимое 3" descr="landslid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133600"/>
            <a:ext cx="3960813" cy="4032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ъект 2"/>
          <p:cNvSpPr>
            <a:spLocks noGrp="1"/>
          </p:cNvSpPr>
          <p:nvPr>
            <p:ph idx="1"/>
          </p:nvPr>
        </p:nvSpPr>
        <p:spPr>
          <a:xfrm>
            <a:off x="539750" y="620713"/>
            <a:ext cx="3970338" cy="4389437"/>
          </a:xfrm>
        </p:spPr>
        <p:txBody>
          <a:bodyPr/>
          <a:lstStyle/>
          <a:p>
            <a:r>
              <a:rPr lang="ru-RU" sz="2800" b="1" smtClean="0">
                <a:solidFill>
                  <a:srgbClr val="FFFF00"/>
                </a:solidFill>
              </a:rPr>
              <a:t>Оползни вредят сельскохозяйственным  угодьям, предприятиям, населённым пунктам, разрушают дороги.</a:t>
            </a:r>
          </a:p>
          <a:p>
            <a:endParaRPr lang="ru-RU" smtClean="0"/>
          </a:p>
        </p:txBody>
      </p:sp>
      <p:pic>
        <p:nvPicPr>
          <p:cNvPr id="39938" name="Рисунок 5" descr="ar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57725" y="692150"/>
            <a:ext cx="3900488" cy="2925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939" name="Рисунок 7" descr="big_prirodnyie_kataklizmyi_kita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3933825"/>
            <a:ext cx="3638550" cy="2424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940" name="Содержимое 4" descr="landslide_std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3938588"/>
            <a:ext cx="3529012" cy="2519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 </a:t>
            </a:r>
            <a:r>
              <a:rPr lang="ru-RU" sz="6600" b="1" dirty="0" smtClean="0">
                <a:solidFill>
                  <a:schemeClr val="accent5">
                    <a:lumMod val="75000"/>
                  </a:schemeClr>
                </a:solidFill>
              </a:rPr>
              <a:t>Обвал</a:t>
            </a:r>
            <a:endParaRPr lang="ru-RU" sz="6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0962" name="Объект 2"/>
          <p:cNvSpPr>
            <a:spLocks noGrp="1"/>
          </p:cNvSpPr>
          <p:nvPr>
            <p:ph idx="1"/>
          </p:nvPr>
        </p:nvSpPr>
        <p:spPr>
          <a:xfrm>
            <a:off x="3492500" y="1268413"/>
            <a:ext cx="5265738" cy="4389437"/>
          </a:xfrm>
        </p:spPr>
        <p:txBody>
          <a:bodyPr/>
          <a:lstStyle/>
          <a:p>
            <a:r>
              <a:rPr lang="ru-RU" b="1" smtClean="0">
                <a:solidFill>
                  <a:srgbClr val="FFFF00"/>
                </a:solidFill>
              </a:rPr>
              <a:t>Это быстрое перемещение масс горных пород, образующих преимущественно крутые склоны долин.</a:t>
            </a:r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349500"/>
            <a:ext cx="3024188" cy="3743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6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3644900"/>
            <a:ext cx="3168650" cy="2447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  </a:t>
            </a:r>
            <a:r>
              <a:rPr lang="ru-RU" sz="6600" b="1" dirty="0" smtClean="0">
                <a:solidFill>
                  <a:schemeClr val="accent5">
                    <a:lumMod val="75000"/>
                  </a:schemeClr>
                </a:solidFill>
              </a:rPr>
              <a:t>Сель </a:t>
            </a:r>
            <a:endParaRPr lang="ru-RU" sz="6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60775" y="1582738"/>
            <a:ext cx="5483225" cy="4389437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b="1" dirty="0">
                <a:solidFill>
                  <a:srgbClr val="FFFF00"/>
                </a:solidFill>
              </a:rPr>
              <a:t>поток с очень большой концентрацией минеральных частиц, камней и обломков горных пород (до 50—60 % объема потока), внезапно возникающий в бассейнах небольших горных рек и сухих логов и вызванный, как правило, ливневыми осадками или бурным таянием снегов.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1987" name="Рисунок 5" descr="obsh-spravk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2278063"/>
            <a:ext cx="2736850" cy="3714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536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76600" y="2708275"/>
            <a:ext cx="2590800" cy="1512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C000"/>
                </a:solidFill>
              </a:rPr>
              <a:t>ЧС природного характера</a:t>
            </a:r>
          </a:p>
        </p:txBody>
      </p:sp>
      <p:sp>
        <p:nvSpPr>
          <p:cNvPr id="8" name="Овал 7"/>
          <p:cNvSpPr/>
          <p:nvPr/>
        </p:nvSpPr>
        <p:spPr>
          <a:xfrm>
            <a:off x="250825" y="776288"/>
            <a:ext cx="2773363" cy="1225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</a:rPr>
              <a:t>землетрясение</a:t>
            </a:r>
          </a:p>
        </p:txBody>
      </p:sp>
      <p:sp>
        <p:nvSpPr>
          <p:cNvPr id="9" name="Овал 8"/>
          <p:cNvSpPr/>
          <p:nvPr/>
        </p:nvSpPr>
        <p:spPr>
          <a:xfrm>
            <a:off x="3500438" y="765175"/>
            <a:ext cx="2376487" cy="1079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</a:rPr>
              <a:t>Извержение вулкана</a:t>
            </a:r>
          </a:p>
        </p:txBody>
      </p:sp>
      <p:sp>
        <p:nvSpPr>
          <p:cNvPr id="10" name="Овал 9"/>
          <p:cNvSpPr/>
          <p:nvPr/>
        </p:nvSpPr>
        <p:spPr>
          <a:xfrm>
            <a:off x="6335713" y="765175"/>
            <a:ext cx="2413000" cy="1079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</a:rPr>
              <a:t>Ураганы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</a:rPr>
              <a:t>Бури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</a:rPr>
              <a:t>смерчи</a:t>
            </a:r>
          </a:p>
        </p:txBody>
      </p:sp>
      <p:sp>
        <p:nvSpPr>
          <p:cNvPr id="11" name="Овал 10"/>
          <p:cNvSpPr/>
          <p:nvPr/>
        </p:nvSpPr>
        <p:spPr>
          <a:xfrm>
            <a:off x="468313" y="2708275"/>
            <a:ext cx="2303462" cy="1225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</a:rPr>
              <a:t>Оползни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</a:rPr>
              <a:t>Обвалы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</a:rPr>
              <a:t>сели</a:t>
            </a:r>
          </a:p>
        </p:txBody>
      </p:sp>
      <p:sp>
        <p:nvSpPr>
          <p:cNvPr id="12" name="Овал 11"/>
          <p:cNvSpPr/>
          <p:nvPr/>
        </p:nvSpPr>
        <p:spPr>
          <a:xfrm>
            <a:off x="6408738" y="2752725"/>
            <a:ext cx="2303462" cy="12239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</a:rPr>
              <a:t>Лавины</a:t>
            </a:r>
          </a:p>
        </p:txBody>
      </p:sp>
      <p:sp>
        <p:nvSpPr>
          <p:cNvPr id="13" name="Овал 12"/>
          <p:cNvSpPr/>
          <p:nvPr/>
        </p:nvSpPr>
        <p:spPr>
          <a:xfrm>
            <a:off x="468313" y="4941888"/>
            <a:ext cx="2536825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</a:rPr>
              <a:t>Пожары</a:t>
            </a:r>
          </a:p>
        </p:txBody>
      </p:sp>
      <p:sp>
        <p:nvSpPr>
          <p:cNvPr id="14" name="Овал 13"/>
          <p:cNvSpPr/>
          <p:nvPr/>
        </p:nvSpPr>
        <p:spPr>
          <a:xfrm>
            <a:off x="3286125" y="5013325"/>
            <a:ext cx="2592388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</a:rPr>
              <a:t>наводнения</a:t>
            </a:r>
          </a:p>
        </p:txBody>
      </p:sp>
      <p:sp>
        <p:nvSpPr>
          <p:cNvPr id="15" name="Овал 14"/>
          <p:cNvSpPr/>
          <p:nvPr/>
        </p:nvSpPr>
        <p:spPr>
          <a:xfrm>
            <a:off x="6156325" y="5013325"/>
            <a:ext cx="2592388" cy="1152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FF00"/>
                </a:solidFill>
              </a:rPr>
              <a:t>Цунами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2555875" y="1989138"/>
            <a:ext cx="1152525" cy="7191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5361" idx="2"/>
            <a:endCxn id="4" idx="0"/>
          </p:cNvCxnSpPr>
          <p:nvPr/>
        </p:nvCxnSpPr>
        <p:spPr>
          <a:xfrm>
            <a:off x="4572000" y="1847850"/>
            <a:ext cx="0" cy="8604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5364163" y="1844675"/>
            <a:ext cx="1800225" cy="863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2" idx="2"/>
          </p:cNvCxnSpPr>
          <p:nvPr/>
        </p:nvCxnSpPr>
        <p:spPr>
          <a:xfrm flipH="1">
            <a:off x="5832475" y="3363913"/>
            <a:ext cx="5762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4" idx="1"/>
          </p:cNvCxnSpPr>
          <p:nvPr/>
        </p:nvCxnSpPr>
        <p:spPr>
          <a:xfrm>
            <a:off x="2771775" y="3465513"/>
            <a:ext cx="5048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2268538" y="4221163"/>
            <a:ext cx="1439862" cy="7921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 flipV="1">
            <a:off x="5867400" y="4221163"/>
            <a:ext cx="1081088" cy="936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14" idx="0"/>
            <a:endCxn id="4" idx="2"/>
          </p:cNvCxnSpPr>
          <p:nvPr/>
        </p:nvCxnSpPr>
        <p:spPr>
          <a:xfrm flipH="1" flipV="1">
            <a:off x="4572000" y="4221163"/>
            <a:ext cx="9525" cy="7921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title"/>
          </p:nvPr>
        </p:nvSpPr>
        <p:spPr>
          <a:xfrm>
            <a:off x="755650" y="476250"/>
            <a:ext cx="7942263" cy="1143000"/>
          </a:xfrm>
        </p:spPr>
        <p:txBody>
          <a:bodyPr/>
          <a:lstStyle/>
          <a:p>
            <a:r>
              <a:rPr lang="ru-RU" sz="3600" b="1" smtClean="0">
                <a:solidFill>
                  <a:srgbClr val="FFC000"/>
                </a:solidFill>
              </a:rPr>
              <a:t>Правила поведения при угрозе обвала, селя, оползня:</a:t>
            </a:r>
          </a:p>
        </p:txBody>
      </p:sp>
      <p:sp>
        <p:nvSpPr>
          <p:cNvPr id="43010" name="Объект 2"/>
          <p:cNvSpPr>
            <a:spLocks noGrp="1"/>
          </p:cNvSpPr>
          <p:nvPr>
            <p:ph idx="1"/>
          </p:nvPr>
        </p:nvSpPr>
        <p:spPr>
          <a:xfrm>
            <a:off x="468313" y="1700213"/>
            <a:ext cx="8229600" cy="4389437"/>
          </a:xfrm>
        </p:spPr>
        <p:txBody>
          <a:bodyPr/>
          <a:lstStyle/>
          <a:p>
            <a:r>
              <a:rPr lang="ru-RU" sz="1600" b="1" smtClean="0">
                <a:solidFill>
                  <a:srgbClr val="FFFF00"/>
                </a:solidFill>
              </a:rPr>
              <a:t>При угрозе обвала, селя, оползня, если времени для эвакуации нет, то плотно закройте двери, окна, вентиляционные и другие отверстия. Отключите электричество, воду, газ. Легковоспламеняющиеся и ядовитые вещества удалите из дома и при возможности захороните в ямах или погребах. В случае экстренной эвакуации самостоятельно выходите в безопасные возвышенные места (маршрут эвакуации должен быть изучен заранее). Имейте документы, запас продуктов питания, воды, одежды и медикаментов. Возможна ситуация, когда люди, здания и сооружения оказываются на поверхности движущегося оползневого потока. В такой ситуации, покинув помещения, следует продвигаться по возможности вверх и, действуя по обстановке, остерегаться при торможении оползня скатывающихся с тыльной его части глыб, камней, обломков конструкций, земляного вала, осыпей. После окончания обвалов, оползней и селей, перед возвращением в свои дома необходимо убедиться в отсутствии повторной угрозы. Поскольку эти явления чаще всего происходят в горных районах, куда внешняя помощь из-за разрушения дорог чаще приходит с опозданием, спасшиеся люди должны немедленно приступить к розыску и извлечению пострадавших, оказанию им первой медицинской помощи, расчистке дорог и первоочередным восстановительным работам.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ru-RU" sz="4800" b="1" smtClean="0">
                <a:solidFill>
                  <a:srgbClr val="FFC000"/>
                </a:solidFill>
              </a:rPr>
              <a:t>Домашнее задание</a:t>
            </a:r>
            <a:endParaRPr lang="ru-RU" sz="4800" smtClean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1484313"/>
            <a:ext cx="8229600" cy="4389437"/>
          </a:xfrm>
        </p:spPr>
        <p:txBody>
          <a:bodyPr>
            <a:normAutofit fontScale="77500" lnSpcReduction="20000"/>
          </a:bodyPr>
          <a:lstStyle/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b="1" dirty="0">
                <a:solidFill>
                  <a:srgbClr val="FFFF00"/>
                </a:solidFill>
              </a:rPr>
              <a:t>Подготовить мультимедиа-реферат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b="1" dirty="0">
                <a:solidFill>
                  <a:srgbClr val="FFFF00"/>
                </a:solidFill>
              </a:rPr>
              <a:t> по одной из предложенных ниже </a:t>
            </a:r>
            <a:r>
              <a:rPr lang="ru-RU" sz="2800" b="1" dirty="0" smtClean="0">
                <a:solidFill>
                  <a:srgbClr val="FFFF00"/>
                </a:solidFill>
              </a:rPr>
              <a:t>темам:</a:t>
            </a:r>
          </a:p>
          <a:p>
            <a:pPr marL="274320" indent="-274320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1.</a:t>
            </a:r>
          </a:p>
          <a:p>
            <a:pPr marL="274320" indent="-274320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   Правила поведения при угрозе селевой опасности.  </a:t>
            </a:r>
          </a:p>
          <a:p>
            <a:pPr marL="274320" indent="-274320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2.</a:t>
            </a:r>
          </a:p>
          <a:p>
            <a:pPr marL="274320" indent="-274320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Порядок действий по спасению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человека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  при землетрясении.</a:t>
            </a:r>
            <a:endParaRPr lang="ru-RU" sz="28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274320" indent="-274320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3.</a:t>
            </a:r>
          </a:p>
          <a:p>
            <a:pPr marL="274320" indent="-274320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Мероприятия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по защите  от цунами.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 </a:t>
            </a:r>
          </a:p>
          <a:p>
            <a:pPr marL="274320" indent="-274320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4.</a:t>
            </a:r>
          </a:p>
          <a:p>
            <a:pPr marL="274320" indent="-274320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Последствия схода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лавин в горных  районах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России.  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C000"/>
                </a:solidFill>
              </a:rPr>
              <a:t>Землетрясение - </a:t>
            </a:r>
          </a:p>
        </p:txBody>
      </p:sp>
      <p:pic>
        <p:nvPicPr>
          <p:cNvPr id="16386" name="Picture 8" descr="{98B88601-61DA-4B7B-B5E2-4DE536223E57}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708275"/>
            <a:ext cx="3744912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932363" y="1268413"/>
            <a:ext cx="3754437" cy="5056187"/>
          </a:xfrm>
        </p:spPr>
        <p:txBody>
          <a:bodyPr>
            <a:normAutofit fontScale="92500" lnSpcReduction="10000"/>
          </a:bodyPr>
          <a:lstStyle/>
          <a:p>
            <a:pPr marL="0" indent="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</a:rPr>
              <a:t>это подземные толчки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</a:rPr>
              <a:t>и колебания земной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</a:rPr>
              <a:t>поверхности, возникающие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</a:rPr>
              <a:t>в результате смещения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</a:rPr>
              <a:t>и разрывов в земной коре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</a:rPr>
              <a:t>или верхней части мантии Земли и передающиеся на большие расстояния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</a:rPr>
              <a:t>в виде упругих колебаний.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413"/>
            <a:ext cx="3538538" cy="5056187"/>
          </a:xfrm>
        </p:spPr>
        <p:txBody>
          <a:bodyPr>
            <a:normAutofit fontScale="85000" lnSpcReduction="20000"/>
          </a:bodyPr>
          <a:lstStyle/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b="1" dirty="0">
                <a:solidFill>
                  <a:srgbClr val="FFFF00"/>
                </a:solidFill>
              </a:rPr>
              <a:t>Очаг землетрясения, т.е. точка под землёй, которая является источником землетрясения, называется </a:t>
            </a:r>
            <a:r>
              <a:rPr lang="ru-RU" sz="2800" b="1" dirty="0">
                <a:solidFill>
                  <a:srgbClr val="FF0000"/>
                </a:solidFill>
              </a:rPr>
              <a:t>гипоцентром. 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b="1" dirty="0">
                <a:solidFill>
                  <a:srgbClr val="FFFF00"/>
                </a:solidFill>
              </a:rPr>
              <a:t>	Прямо над гипоцентром на поверхности земли находится </a:t>
            </a:r>
            <a:r>
              <a:rPr lang="ru-RU" sz="2800" b="1" dirty="0">
                <a:solidFill>
                  <a:srgbClr val="FF0000"/>
                </a:solidFill>
              </a:rPr>
              <a:t>эпицентр</a:t>
            </a:r>
            <a:r>
              <a:rPr lang="ru-RU" sz="2800" b="1" dirty="0">
                <a:solidFill>
                  <a:srgbClr val="FFFF00"/>
                </a:solidFill>
              </a:rPr>
              <a:t> землетрясения, вокруг которого располагается область испытывающая наибольшие колебания грунта.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7411" name="Picture 9" descr="{8A3FDC39-4FB0-4490-93EF-1D546A77C2D3}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2244725"/>
            <a:ext cx="4200525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527050" y="1206500"/>
            <a:ext cx="8229600" cy="1143000"/>
          </a:xfrm>
        </p:spPr>
        <p:txBody>
          <a:bodyPr/>
          <a:lstStyle/>
          <a:p>
            <a:r>
              <a:rPr lang="ru-RU" sz="4400" b="1" smtClean="0">
                <a:solidFill>
                  <a:srgbClr val="FFC000"/>
                </a:solidFill>
              </a:rPr>
              <a:t>Правила безопасного поведения во время землетрясения</a:t>
            </a:r>
          </a:p>
        </p:txBody>
      </p:sp>
      <p:sp>
        <p:nvSpPr>
          <p:cNvPr id="18434" name="Прямоугольник 4"/>
          <p:cNvSpPr>
            <a:spLocks noChangeArrowheads="1"/>
          </p:cNvSpPr>
          <p:nvPr/>
        </p:nvSpPr>
        <p:spPr bwMode="auto">
          <a:xfrm>
            <a:off x="539750" y="2349500"/>
            <a:ext cx="669607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b="1">
                <a:solidFill>
                  <a:srgbClr val="FFFF00"/>
                </a:solidFill>
                <a:latin typeface="Constantia" pitchFamily="18" charset="0"/>
              </a:rPr>
              <a:t>Не поддаваться панике.</a:t>
            </a:r>
          </a:p>
          <a:p>
            <a:pPr>
              <a:lnSpc>
                <a:spcPct val="90000"/>
              </a:lnSpc>
            </a:pPr>
            <a:r>
              <a:rPr lang="ru-RU" sz="2400" b="1">
                <a:solidFill>
                  <a:srgbClr val="FFFF00"/>
                </a:solidFill>
                <a:latin typeface="Constantia" pitchFamily="18" charset="0"/>
              </a:rPr>
              <a:t>Защититься от обломков, стёкол, тяжёлых предметов.</a:t>
            </a:r>
          </a:p>
          <a:p>
            <a:pPr>
              <a:lnSpc>
                <a:spcPct val="90000"/>
              </a:lnSpc>
            </a:pPr>
            <a:r>
              <a:rPr lang="ru-RU" sz="2400" b="1">
                <a:solidFill>
                  <a:srgbClr val="FFFF00"/>
                </a:solidFill>
                <a:latin typeface="Constantia" pitchFamily="18" charset="0"/>
              </a:rPr>
              <a:t>Находясь на 1 этаже быстро покинуть здание и отойти от него на открытое место.</a:t>
            </a:r>
          </a:p>
          <a:p>
            <a:pPr>
              <a:lnSpc>
                <a:spcPct val="90000"/>
              </a:lnSpc>
            </a:pPr>
            <a:r>
              <a:rPr lang="ru-RU" sz="2400" b="1">
                <a:solidFill>
                  <a:srgbClr val="FFFF00"/>
                </a:solidFill>
                <a:latin typeface="Constantia" pitchFamily="18" charset="0"/>
              </a:rPr>
              <a:t>Находясь на 2 этаже и выше занять наиболее безопасное место (на удалении от окон, в проёмах внутренних капитальных стен, в дверных проёмах, в туалетных комнатах).</a:t>
            </a:r>
          </a:p>
        </p:txBody>
      </p:sp>
      <p:sp>
        <p:nvSpPr>
          <p:cNvPr id="18435" name="Объект 5"/>
          <p:cNvSpPr>
            <a:spLocks noGrp="1"/>
          </p:cNvSpPr>
          <p:nvPr>
            <p:ph idx="1"/>
          </p:nvPr>
        </p:nvSpPr>
        <p:spPr>
          <a:xfrm>
            <a:off x="319088" y="2781300"/>
            <a:ext cx="8002587" cy="143986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8436" name="Picture 7" descr="землетре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3663" y="4941888"/>
            <a:ext cx="2700337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7200" smtClean="0">
                <a:solidFill>
                  <a:srgbClr val="FFC000"/>
                </a:solidFill>
              </a:rPr>
              <a:t>Цунами-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163"/>
            <a:ext cx="4402138" cy="4389437"/>
          </a:xfrm>
        </p:spPr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dirty="0" smtClean="0">
                <a:solidFill>
                  <a:srgbClr val="FFFF00"/>
                </a:solidFill>
              </a:rPr>
              <a:t>Это морские волны, возникающие при подводных и прибрежных землетрясения в результате сдвига протяжных участков морского дна.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b="1" dirty="0">
              <a:solidFill>
                <a:srgbClr val="FFFF00"/>
              </a:solidFill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dirty="0" smtClean="0">
                <a:solidFill>
                  <a:srgbClr val="FFFF00"/>
                </a:solidFill>
              </a:rPr>
              <a:t>Цунами возможны вследствие взрывных извержений вулканов и обрушения берегов.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9459" name="Содержимое 4" descr="Tsunam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916113"/>
            <a:ext cx="434340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468313" y="765175"/>
            <a:ext cx="8229600" cy="1574800"/>
          </a:xfrm>
        </p:spPr>
        <p:txBody>
          <a:bodyPr/>
          <a:lstStyle/>
          <a:p>
            <a:r>
              <a:rPr lang="ru-RU" b="1" smtClean="0">
                <a:solidFill>
                  <a:srgbClr val="FFC000"/>
                </a:solidFill>
              </a:rPr>
              <a:t>ЧТО ДЕЛАТЬ ПОСЛЕ ЦУНАМИ </a:t>
            </a:r>
            <a:r>
              <a:rPr lang="ru-RU" b="1" smtClean="0"/>
              <a:t/>
            </a:r>
            <a:br>
              <a:rPr lang="ru-RU" b="1" smtClean="0"/>
            </a:br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733925"/>
          </a:xfrm>
        </p:spPr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dirty="0">
                <a:solidFill>
                  <a:srgbClr val="FFFF00"/>
                </a:solidFill>
              </a:rPr>
              <a:t>Ждите сигнал отбоя тревоги. На прежнее место возвращайтесь после того, как убедитесь, что на море в течение двух-трех часов не было высоких волн.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dirty="0">
                <a:solidFill>
                  <a:srgbClr val="FFFF00"/>
                </a:solidFill>
              </a:rPr>
              <a:t>Входя в дом, проверьте его прочность, сохранность окон и дверей. Убедитесь, что нет трещин в стенах и перекрытии, нет подмыва фундаментов. Внимательно проверьте наличие утечек газа в помещениях, состояние электроосвещения.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dirty="0">
                <a:solidFill>
                  <a:srgbClr val="FFFF00"/>
                </a:solidFill>
              </a:rPr>
              <a:t>Сообщите в комиссию по чрезвычайным ситуациям о состоянии Вашего дома. Активно включайтесь в команду по проведению спасательных и других неотложных работ в поврежденных зданиях, розыску пострадавших и оказанию им необходимой помощи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</a:t>
            </a:r>
            <a:r>
              <a:rPr lang="ru-RU" sz="5400" b="1" i="1" smtClean="0">
                <a:solidFill>
                  <a:srgbClr val="FFC000"/>
                </a:solidFill>
              </a:rPr>
              <a:t>Вулкан –</a:t>
            </a:r>
            <a:r>
              <a:rPr lang="ru-RU" sz="5400" b="1" smtClean="0">
                <a:solidFill>
                  <a:srgbClr val="FFC000"/>
                </a:solidFill>
              </a:rPr>
              <a:t> </a:t>
            </a:r>
            <a:endParaRPr lang="ru-RU" smtClean="0">
              <a:solidFill>
                <a:srgbClr val="FFC000"/>
              </a:solidFill>
            </a:endParaRPr>
          </a:p>
        </p:txBody>
      </p:sp>
      <p:sp>
        <p:nvSpPr>
          <p:cNvPr id="21506" name="Объект 2"/>
          <p:cNvSpPr>
            <a:spLocks noGrp="1"/>
          </p:cNvSpPr>
          <p:nvPr>
            <p:ph idx="1"/>
          </p:nvPr>
        </p:nvSpPr>
        <p:spPr>
          <a:xfrm>
            <a:off x="4356100" y="1341438"/>
            <a:ext cx="4259263" cy="4387850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ru-RU" sz="2800" b="1" smtClean="0">
                <a:solidFill>
                  <a:srgbClr val="FFFF00"/>
                </a:solidFill>
              </a:rPr>
              <a:t>это возвышение, связанное каналом с магматическим очагом на глубине. </a:t>
            </a:r>
          </a:p>
          <a:p>
            <a:pPr marL="0" indent="0"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420938"/>
            <a:ext cx="3365500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vul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3411538"/>
            <a:ext cx="3313113" cy="297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369</TotalTime>
  <Words>1133</Words>
  <Application>Microsoft Office PowerPoint</Application>
  <PresentationFormat>Экран (4:3)</PresentationFormat>
  <Paragraphs>111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Поток</vt:lpstr>
      <vt:lpstr>Чрезвычайные ситуации природного  характера</vt:lpstr>
      <vt:lpstr>Чрезвычайная ситуация -</vt:lpstr>
      <vt:lpstr>Презентация PowerPoint</vt:lpstr>
      <vt:lpstr>Землетрясение - </vt:lpstr>
      <vt:lpstr>Презентация PowerPoint</vt:lpstr>
      <vt:lpstr>Правила безопасного поведения во время землетрясения</vt:lpstr>
      <vt:lpstr>Цунами- </vt:lpstr>
      <vt:lpstr>ЧТО ДЕЛАТЬ ПОСЛЕ ЦУНАМИ  </vt:lpstr>
      <vt:lpstr> Вулкан – </vt:lpstr>
      <vt:lpstr>Магма –</vt:lpstr>
      <vt:lpstr>Что делать, если извержение  застигло вас на улице? </vt:lpstr>
      <vt:lpstr>Презентация PowerPoint</vt:lpstr>
      <vt:lpstr>Неконтролируемое горение, приводящее к ущербу и возможным жертвам - ПОЖАР </vt:lpstr>
      <vt:lpstr>Низовой устойчивый пожар</vt:lpstr>
      <vt:lpstr>Верховые пожары</vt:lpstr>
      <vt:lpstr>    Огненный шторм</vt:lpstr>
      <vt:lpstr>    ТОРФЯНЫЕ ПОЖАРЫ</vt:lpstr>
      <vt:lpstr>Наводнением</vt:lpstr>
      <vt:lpstr>Действия населения  во время наводнения:</vt:lpstr>
      <vt:lpstr>    Снежные лавины</vt:lpstr>
      <vt:lpstr>    На пути лавина – ваши     действия:</vt:lpstr>
      <vt:lpstr>   Ураган-</vt:lpstr>
      <vt:lpstr>   Буря - </vt:lpstr>
      <vt:lpstr>    Смерч-</vt:lpstr>
      <vt:lpstr>Правила поведения во время урагана, смерча.</vt:lpstr>
      <vt:lpstr> Оползень-</vt:lpstr>
      <vt:lpstr>Презентация PowerPoint</vt:lpstr>
      <vt:lpstr>  Обвал</vt:lpstr>
      <vt:lpstr>   Сель </vt:lpstr>
      <vt:lpstr>Правила поведения при угрозе обвала, селя, оползня: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Чрезвычайные ситуации природного  характера</dc:title>
  <cp:lastModifiedBy>Школа</cp:lastModifiedBy>
  <cp:revision>34</cp:revision>
  <dcterms:modified xsi:type="dcterms:W3CDTF">2015-10-26T05:38:38Z</dcterms:modified>
</cp:coreProperties>
</file>